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04050" cy="92233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8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088" cy="462771"/>
          </a:xfrm>
          <a:prstGeom prst="rect">
            <a:avLst/>
          </a:prstGeom>
        </p:spPr>
        <p:txBody>
          <a:bodyPr vert="horz" lIns="92720" tIns="46360" rIns="92720" bIns="4636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341" y="0"/>
            <a:ext cx="3035088" cy="462771"/>
          </a:xfrm>
          <a:prstGeom prst="rect">
            <a:avLst/>
          </a:prstGeom>
        </p:spPr>
        <p:txBody>
          <a:bodyPr vert="horz" lIns="92720" tIns="46360" rIns="92720" bIns="46360" rtlCol="0"/>
          <a:lstStyle>
            <a:lvl1pPr algn="r">
              <a:defRPr sz="1200"/>
            </a:lvl1pPr>
          </a:lstStyle>
          <a:p>
            <a:fld id="{4F181BC5-3064-4DFA-B02A-3DD0F5A362E4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27163" y="1152525"/>
            <a:ext cx="4149725" cy="3113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720" tIns="46360" rIns="92720" bIns="4636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05" y="4438749"/>
            <a:ext cx="5603240" cy="3631704"/>
          </a:xfrm>
          <a:prstGeom prst="rect">
            <a:avLst/>
          </a:prstGeom>
        </p:spPr>
        <p:txBody>
          <a:bodyPr vert="horz" lIns="92720" tIns="46360" rIns="92720" bIns="4636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0606"/>
            <a:ext cx="3035088" cy="462770"/>
          </a:xfrm>
          <a:prstGeom prst="rect">
            <a:avLst/>
          </a:prstGeom>
        </p:spPr>
        <p:txBody>
          <a:bodyPr vert="horz" lIns="92720" tIns="46360" rIns="92720" bIns="4636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341" y="8760606"/>
            <a:ext cx="3035088" cy="462770"/>
          </a:xfrm>
          <a:prstGeom prst="rect">
            <a:avLst/>
          </a:prstGeom>
        </p:spPr>
        <p:txBody>
          <a:bodyPr vert="horz" lIns="92720" tIns="46360" rIns="92720" bIns="46360" rtlCol="0" anchor="b"/>
          <a:lstStyle>
            <a:lvl1pPr algn="r">
              <a:defRPr sz="1200"/>
            </a:lvl1pPr>
          </a:lstStyle>
          <a:p>
            <a:fld id="{7395B435-8635-47D8-A059-FDDD1D824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1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Assumption :CIBO</a:t>
            </a:r>
            <a:r>
              <a:rPr lang="en-US" baseline="0" dirty="0" smtClean="0"/>
              <a:t> Mission, Vision, and current Committee Purpose and Objectives are basis for this </a:t>
            </a:r>
            <a:r>
              <a:rPr lang="en-US" baseline="0" smtClean="0"/>
              <a:t>SWOT Analysis.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5B435-8635-47D8-A059-FDDD1D82436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686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400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979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77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15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18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97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779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185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79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128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81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85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3706180"/>
              </p:ext>
            </p:extLst>
          </p:nvPr>
        </p:nvGraphicFramePr>
        <p:xfrm>
          <a:off x="1066800" y="304800"/>
          <a:ext cx="7239000" cy="6355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600"/>
                <a:gridCol w="3124200"/>
                <a:gridCol w="3124200"/>
              </a:tblGrid>
              <a:tr h="838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Helpful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ctr"/>
                      <a:r>
                        <a:rPr lang="en-US" dirty="0" smtClean="0"/>
                        <a:t>to achieving the objective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Harmful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ctr"/>
                      <a:r>
                        <a:rPr lang="en-US" dirty="0" smtClean="0"/>
                        <a:t>to achieving the objective</a:t>
                      </a:r>
                      <a:endParaRPr lang="en-US" dirty="0"/>
                    </a:p>
                  </a:txBody>
                  <a:tcPr/>
                </a:tc>
              </a:tr>
              <a:tr h="2509964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Internal Origin </a:t>
                      </a:r>
                    </a:p>
                    <a:p>
                      <a:pPr algn="ctr"/>
                      <a:r>
                        <a:rPr lang="en-US" sz="1400" dirty="0" smtClean="0"/>
                        <a:t>(attributes of the organization)</a:t>
                      </a:r>
                      <a:endParaRPr lang="en-US" sz="14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Strengths:</a:t>
                      </a:r>
                    </a:p>
                    <a:p>
                      <a:r>
                        <a:rPr lang="en-US" sz="1400" b="1" dirty="0" smtClean="0"/>
                        <a:t>Credibility</a:t>
                      </a:r>
                    </a:p>
                    <a:p>
                      <a:r>
                        <a:rPr lang="en-US" sz="1400" b="1" dirty="0" smtClean="0"/>
                        <a:t>Member technical knowledge</a:t>
                      </a:r>
                    </a:p>
                    <a:p>
                      <a:r>
                        <a:rPr lang="en-US" sz="1400" b="1" dirty="0" smtClean="0"/>
                        <a:t>Member workers vs executives</a:t>
                      </a:r>
                    </a:p>
                    <a:p>
                      <a:r>
                        <a:rPr lang="en-US" sz="1400" b="1" dirty="0" smtClean="0"/>
                        <a:t>Member/</a:t>
                      </a:r>
                      <a:r>
                        <a:rPr lang="en-US" sz="1400" b="1" dirty="0" err="1" smtClean="0"/>
                        <a:t>Assoc</a:t>
                      </a:r>
                      <a:r>
                        <a:rPr lang="en-US" sz="1400" b="1" baseline="0" dirty="0" smtClean="0"/>
                        <a:t> Member symbiosis</a:t>
                      </a:r>
                    </a:p>
                    <a:p>
                      <a:r>
                        <a:rPr lang="en-US" sz="1400" b="1" baseline="0" dirty="0" smtClean="0"/>
                        <a:t>Member Technical Support (20/80) Coal/solid fuel apps &amp; use knowledge</a:t>
                      </a:r>
                    </a:p>
                    <a:p>
                      <a:r>
                        <a:rPr lang="en-US" sz="1400" b="1" baseline="0" dirty="0" smtClean="0"/>
                        <a:t>CIBO Staff &amp; consultants</a:t>
                      </a:r>
                    </a:p>
                    <a:p>
                      <a:r>
                        <a:rPr lang="en-US" sz="1400" b="1" baseline="0" dirty="0" smtClean="0"/>
                        <a:t>Past member loyalty and caring</a:t>
                      </a:r>
                    </a:p>
                    <a:p>
                      <a:r>
                        <a:rPr lang="en-US" sz="1400" b="1" baseline="0" dirty="0" smtClean="0"/>
                        <a:t>Candid and open discussions</a:t>
                      </a:r>
                    </a:p>
                    <a:p>
                      <a:r>
                        <a:rPr lang="en-US" sz="1400" b="1" baseline="0" dirty="0" smtClean="0"/>
                        <a:t>Unified </a:t>
                      </a:r>
                      <a:r>
                        <a:rPr lang="en-US" sz="1400" b="1" baseline="0" dirty="0" err="1" smtClean="0"/>
                        <a:t>Eng</a:t>
                      </a:r>
                      <a:r>
                        <a:rPr lang="en-US" sz="1400" b="1" baseline="0" dirty="0" smtClean="0"/>
                        <a:t>/</a:t>
                      </a:r>
                      <a:r>
                        <a:rPr lang="en-US" sz="1400" b="1" baseline="0" dirty="0" err="1" smtClean="0"/>
                        <a:t>Env</a:t>
                      </a:r>
                      <a:r>
                        <a:rPr lang="en-US" sz="1400" b="1" baseline="0" dirty="0" smtClean="0"/>
                        <a:t>/ Tech meetings</a:t>
                      </a:r>
                    </a:p>
                    <a:p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Weaknesses: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Losing knowledge via retirements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Lack of in depth penetration within members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Aging participants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Environmental biased Board perspective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Lack of Energy focus support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Increasing passive participation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Unified </a:t>
                      </a:r>
                      <a:r>
                        <a:rPr lang="en-US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Eng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Env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/Tech</a:t>
                      </a: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meetings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Council of Ind. Boiler </a:t>
                      </a:r>
                      <a:r>
                        <a:rPr lang="en-US" sz="1400" b="1" kern="1200" baseline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Ownrs</a:t>
                      </a: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Vs. “CIBO”</a:t>
                      </a:r>
                      <a:endParaRPr lang="en-US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09964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External Origin</a:t>
                      </a:r>
                      <a:r>
                        <a:rPr lang="en-US" sz="1400" dirty="0" smtClean="0"/>
                        <a:t> </a:t>
                      </a:r>
                    </a:p>
                    <a:p>
                      <a:pPr algn="ctr"/>
                      <a:r>
                        <a:rPr lang="en-US" sz="1400" dirty="0" smtClean="0"/>
                        <a:t>(attributes of the environment in which the organization</a:t>
                      </a:r>
                      <a:r>
                        <a:rPr lang="en-US" sz="1400" baseline="0" dirty="0" smtClean="0"/>
                        <a:t> operates)</a:t>
                      </a:r>
                      <a:endParaRPr lang="en-US" sz="14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Opportunities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Workforce fundamental education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Distributer access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Issue Expansion</a:t>
                      </a: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i.e. water, safety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Scope expansion turbines, RICE engines, renewable energy sources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CO2 GHG -- Energy Efficiency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Sustainability drive support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DOE thermal energy best practices, tools and training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Sustainability and Workforce Development Committees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CIBO Rebranding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Threats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Volunteer activity shift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Active participants.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“Me-Do-It!”  “You-Do-It”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Shift</a:t>
                      </a: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 corporate expectations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Shifting environment/energy</a:t>
                      </a: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focus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Internet availability and competition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Coal to Natural Gas conversion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need for new environmental regs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Corp profitability value perception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Energy Price/cost complacency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IECA</a:t>
                      </a:r>
                      <a:endParaRPr lang="en-US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5377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227</Words>
  <Application>Microsoft Office PowerPoint</Application>
  <PresentationFormat>On-screen Show (4:3)</PresentationFormat>
  <Paragraphs>51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Citizens Energy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McIver, Ann</dc:creator>
  <cp:lastModifiedBy>CMarriott</cp:lastModifiedBy>
  <cp:revision>9</cp:revision>
  <cp:lastPrinted>2016-08-25T20:35:54Z</cp:lastPrinted>
  <dcterms:created xsi:type="dcterms:W3CDTF">2016-05-16T19:17:38Z</dcterms:created>
  <dcterms:modified xsi:type="dcterms:W3CDTF">2016-09-06T15:50:54Z</dcterms:modified>
</cp:coreProperties>
</file>