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00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979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77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15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18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7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79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8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79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128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7147-A9D0-4A90-A247-BCDB7E786CC6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81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C7147-A9D0-4A90-A247-BCDB7E786CC6}" type="datetimeFigureOut">
              <a:rPr lang="en-US" smtClean="0"/>
              <a:t>9/13/2016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2F3A8-4BED-4D8D-A8FC-5AD62E42B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85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007350"/>
              </p:ext>
            </p:extLst>
          </p:nvPr>
        </p:nvGraphicFramePr>
        <p:xfrm>
          <a:off x="304799" y="76201"/>
          <a:ext cx="8305798" cy="650452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1"/>
                <a:gridCol w="3845329"/>
                <a:gridCol w="3850868"/>
              </a:tblGrid>
              <a:tr h="4296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Helpful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to achieving the objective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Harmful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to achieving the objective</a:t>
                      </a:r>
                      <a:endParaRPr lang="en-US" sz="1200" dirty="0"/>
                    </a:p>
                  </a:txBody>
                  <a:tcPr/>
                </a:tc>
              </a:tr>
              <a:tr h="604732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Internal Origin </a:t>
                      </a:r>
                    </a:p>
                    <a:p>
                      <a:pPr algn="ctr"/>
                      <a:r>
                        <a:rPr lang="en-US" sz="1400" dirty="0" smtClean="0"/>
                        <a:t>(attributes of the organization)</a:t>
                      </a:r>
                      <a:endParaRPr lang="en-US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Strengths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</a:rPr>
                        <a:t>Strong brand (long / successful history):  CIBO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</a:rPr>
                        <a:t>Able to tap into high level people and</a:t>
                      </a: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</a:rPr>
                        <a:t> highly experienced technical resources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</a:rPr>
                        <a:t>Professional network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</a:rPr>
                        <a:t>“Cross-Industry” uniqueness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</a:rPr>
                        <a:t>Premier technical expertise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</a:rPr>
                        <a:t>Credibility among stakeholders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</a:rPr>
                        <a:t>Provide objective solutions and information to various groups, people, and industries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Regulatory issues development, tracking, and involvement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Information dissemination via newsletters, meetings, conferences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Leadership (</a:t>
                      </a:r>
                      <a:r>
                        <a:rPr lang="en-US" sz="1100" b="1" kern="1200" baseline="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BoD</a:t>
                      </a: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staff, chairs, advocates)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Weaknesses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</a:rPr>
                        <a:t>Relative small outreach/marketing budget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Retirements removing key contributors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</a:rPr>
                        <a:t>Limited advocacy focus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Pending retirement of leader (Succession Plan?)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</a:rPr>
                        <a:t>Narrow focus on “energy” as boiler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Not properly addressing reasons to belong for Associate Members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Not inclusive enough. Rely on chosen few for most things.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b="0" dirty="0" smtClean="0"/>
                    </a:p>
                    <a:p>
                      <a:pPr marL="0" algn="l" defTabSz="914400" rtl="0" eaLnBrk="1" latinLnBrk="0" hangingPunct="1"/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537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294042"/>
              </p:ext>
            </p:extLst>
          </p:nvPr>
        </p:nvGraphicFramePr>
        <p:xfrm>
          <a:off x="228599" y="152400"/>
          <a:ext cx="8458201" cy="65811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1"/>
                <a:gridCol w="3927072"/>
                <a:gridCol w="3921528"/>
              </a:tblGrid>
              <a:tr h="42924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Helpful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to achieving the objective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Harmful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ctr"/>
                      <a:r>
                        <a:rPr lang="en-US" sz="1200" dirty="0" smtClean="0"/>
                        <a:t>to achieving the objective</a:t>
                      </a:r>
                      <a:endParaRPr lang="en-US" sz="1200" dirty="0"/>
                    </a:p>
                  </a:txBody>
                  <a:tcPr/>
                </a:tc>
              </a:tr>
              <a:tr h="612395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External Origin</a:t>
                      </a:r>
                      <a:r>
                        <a:rPr lang="en-US" sz="1400" dirty="0" smtClean="0"/>
                        <a:t> </a:t>
                      </a:r>
                    </a:p>
                    <a:p>
                      <a:pPr algn="ctr"/>
                      <a:r>
                        <a:rPr lang="en-US" sz="1400" dirty="0" smtClean="0"/>
                        <a:t>(attributes of the environment in which the organization</a:t>
                      </a:r>
                      <a:r>
                        <a:rPr lang="en-US" sz="1400" baseline="0" dirty="0" smtClean="0"/>
                        <a:t> operates)</a:t>
                      </a:r>
                      <a:endParaRPr lang="en-US" sz="14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Opportunities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Cost-effective outreach techniques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Expanding the market: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Internal combustion</a:t>
                      </a: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equipment owners/operators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Commercial owners/operators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Public stakeholders?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Expanding the scope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Energy</a:t>
                      </a: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/fuel optimization assessments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Water use/water resources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Boiler operator training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Benchmarking studies</a:t>
                      </a:r>
                    </a:p>
                    <a:p>
                      <a:pPr marL="6286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Help industry know what is available in regards to efficiency improvements and safety</a:t>
                      </a:r>
                    </a:p>
                    <a:p>
                      <a:pPr marL="6286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Industry has a young and less experienced workforce and we could help educate them in operations, </a:t>
                      </a:r>
                      <a:r>
                        <a:rPr lang="en-US" sz="1100" b="1" kern="1200" baseline="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regs</a:t>
                      </a: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what to expect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Potential “fit” with another group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Threats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Increased reliance on gas fired units (less complex operations and reduced environmental “footprint”).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Difficult economic conditions further eroding membership numbers 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Companies merging/buy-outs occurring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Companies not wanting to spend money on conferences and memberships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Overlap with primary trades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Overlap with organizations perceived to have similar objectives (IECA)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 value or relevancy in a renewable fuels world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Generational mindset that leads to apathy (“millennial malaise”) or an unwillingness to put in extra effort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US" sz="11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74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315</Words>
  <Application>Microsoft Office PowerPoint</Application>
  <PresentationFormat>On-screen Show (4:3)</PresentationFormat>
  <Paragraphs>54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Citizens Energy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McIver, Ann</dc:creator>
  <cp:lastModifiedBy>CMarriott</cp:lastModifiedBy>
  <cp:revision>19</cp:revision>
  <dcterms:created xsi:type="dcterms:W3CDTF">2016-05-16T19:17:38Z</dcterms:created>
  <dcterms:modified xsi:type="dcterms:W3CDTF">2016-09-13T19:48:01Z</dcterms:modified>
</cp:coreProperties>
</file>